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3421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684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026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368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6710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0519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53940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47359" algn="l" defTabSz="4386840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ri Gillath" initials="OG" lastIdx="2" clrIdx="0"/>
  <p:cmAuthor id="1" name="Office 2004 Test Drive User" initials="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9FF"/>
    <a:srgbClr val="5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1464" y="9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rianrivera:Downloads:results-Adrian2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 b="1" i="0"/>
            </a:pPr>
            <a:r>
              <a:rPr lang="en-US" sz="2400" b="1" i="0"/>
              <a:t>Sexual</a:t>
            </a:r>
            <a:r>
              <a:rPr lang="en-US" sz="2400" b="1" i="0" baseline="0"/>
              <a:t> Strategy Preference: </a:t>
            </a:r>
            <a:r>
              <a:rPr lang="en-US" sz="2400" b="1" i="0"/>
              <a:t>Secure</a:t>
            </a:r>
            <a:r>
              <a:rPr lang="en-US" sz="2400" b="1" i="0" baseline="0"/>
              <a:t> vs. Control</a:t>
            </a:r>
            <a:endParaRPr lang="en-US" sz="2400" b="1" i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Sheet1!$N$25</c:f>
              <c:strCache>
                <c:ptCount val="1"/>
                <c:pt idx="0">
                  <c:v>Secure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multiLvlStrRef>
              <c:f>Sheet1!$L$26:$M$30</c:f>
              <c:multiLvlStrCache>
                <c:ptCount val="5"/>
                <c:lvl>
                  <c:pt idx="0">
                    <c:v>Long-Term</c:v>
                  </c:pt>
                  <c:pt idx="1">
                    <c:v>Short-Term</c:v>
                  </c:pt>
                  <c:pt idx="3">
                    <c:v>Long-Term</c:v>
                  </c:pt>
                  <c:pt idx="4">
                    <c:v>Short-Term</c:v>
                  </c:pt>
                </c:lvl>
                <c:lvl>
                  <c:pt idx="0">
                    <c:v>Males</c:v>
                  </c:pt>
                  <c:pt idx="3">
                    <c:v>Females</c:v>
                  </c:pt>
                </c:lvl>
              </c:multiLvlStrCache>
            </c:multiLvlStrRef>
          </c:cat>
          <c:val>
            <c:numRef>
              <c:f>Sheet1!$N$26:$N$30</c:f>
              <c:numCache>
                <c:formatCode>General</c:formatCode>
                <c:ptCount val="5"/>
                <c:pt idx="0">
                  <c:v>3.21</c:v>
                </c:pt>
                <c:pt idx="1">
                  <c:v>2.62</c:v>
                </c:pt>
                <c:pt idx="3">
                  <c:v>2.77</c:v>
                </c:pt>
                <c:pt idx="4">
                  <c:v>1.46</c:v>
                </c:pt>
              </c:numCache>
            </c:numRef>
          </c:val>
        </c:ser>
        <c:ser>
          <c:idx val="1"/>
          <c:order val="1"/>
          <c:tx>
            <c:strRef>
              <c:f>Sheet1!$O$25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Sheet1!$L$26:$M$30</c:f>
              <c:multiLvlStrCache>
                <c:ptCount val="5"/>
                <c:lvl>
                  <c:pt idx="0">
                    <c:v>Long-Term</c:v>
                  </c:pt>
                  <c:pt idx="1">
                    <c:v>Short-Term</c:v>
                  </c:pt>
                  <c:pt idx="3">
                    <c:v>Long-Term</c:v>
                  </c:pt>
                  <c:pt idx="4">
                    <c:v>Short-Term</c:v>
                  </c:pt>
                </c:lvl>
                <c:lvl>
                  <c:pt idx="0">
                    <c:v>Males</c:v>
                  </c:pt>
                  <c:pt idx="3">
                    <c:v>Females</c:v>
                  </c:pt>
                </c:lvl>
              </c:multiLvlStrCache>
            </c:multiLvlStrRef>
          </c:cat>
          <c:val>
            <c:numRef>
              <c:f>Sheet1!$O$26:$O$30</c:f>
              <c:numCache>
                <c:formatCode>General</c:formatCode>
                <c:ptCount val="5"/>
                <c:pt idx="0">
                  <c:v>2.77</c:v>
                </c:pt>
                <c:pt idx="1">
                  <c:v>2.4500000000000002</c:v>
                </c:pt>
                <c:pt idx="3">
                  <c:v>2.39</c:v>
                </c:pt>
                <c:pt idx="4">
                  <c:v>1.46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639688"/>
        <c:axId val="274762920"/>
      </c:barChart>
      <c:catAx>
        <c:axId val="275639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74762920"/>
        <c:crosses val="autoZero"/>
        <c:auto val="1"/>
        <c:lblAlgn val="ctr"/>
        <c:lblOffset val="100"/>
        <c:noMultiLvlLbl val="0"/>
      </c:catAx>
      <c:valAx>
        <c:axId val="274762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Attractiveness</a:t>
                </a:r>
                <a:r>
                  <a:rPr lang="en-US" sz="2000" baseline="0"/>
                  <a:t> rating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756396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9152068200777201"/>
          <c:y val="0.43596217384591601"/>
          <c:w val="9.8143400679566201E-2"/>
          <c:h val="0.1331736915238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3029-DA72-4D70-A77D-BFCBD9C19DDB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0FFB-A308-43E7-BA33-4F520925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0FFB-A308-43E7-BA33-4F52092500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673283" y="0"/>
            <a:ext cx="6217915" cy="329184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03" tIns="219451" rIns="438903" bIns="21945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648" y="14264640"/>
            <a:ext cx="24579072" cy="8207655"/>
          </a:xfrm>
        </p:spPr>
        <p:txBody>
          <a:bodyPr vert="horz" lIns="438903" tIns="219451" rIns="438903" bIns="219451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4389028" rtl="0" eaLnBrk="1" latinLnBrk="0" hangingPunct="1">
              <a:spcBef>
                <a:spcPct val="0"/>
              </a:spcBef>
              <a:buNone/>
              <a:defRPr sz="211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48" y="23789030"/>
            <a:ext cx="24535181" cy="4819431"/>
          </a:xfrm>
        </p:spPr>
        <p:txBody>
          <a:bodyPr vert="horz" lIns="438903" tIns="219451" rIns="438903" bIns="219451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71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4389028" rtl="0" eaLnBrk="1" latinLnBrk="0" hangingPunct="1">
              <a:lnSpc>
                <a:spcPct val="120000"/>
              </a:lnSpc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22849251"/>
            <a:ext cx="24579072" cy="86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4" y="903644"/>
            <a:ext cx="33944817" cy="4328160"/>
          </a:xfrm>
        </p:spPr>
        <p:txBody>
          <a:bodyPr bIns="0" anchor="b">
            <a:noAutofit/>
          </a:bodyPr>
          <a:lstStyle>
            <a:lvl1pPr algn="l">
              <a:defRPr sz="15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3" y="11102345"/>
            <a:ext cx="32849823" cy="18303240"/>
          </a:xfrm>
        </p:spPr>
        <p:txBody>
          <a:bodyPr>
            <a:normAutofit/>
          </a:bodyPr>
          <a:lstStyle>
            <a:lvl1pPr>
              <a:defRPr sz="10500"/>
            </a:lvl1pPr>
            <a:lvl2pPr>
              <a:defRPr sz="9700"/>
            </a:lvl2pPr>
            <a:lvl3pPr>
              <a:defRPr sz="8700"/>
            </a:lvl3pPr>
            <a:lvl4pPr>
              <a:defRPr sz="8700"/>
            </a:lvl4pPr>
            <a:lvl5pPr>
              <a:defRPr sz="8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1121" y="5296349"/>
            <a:ext cx="34012359" cy="4037703"/>
          </a:xfrm>
        </p:spPr>
        <p:txBody>
          <a:bodyPr tIns="0" bIns="0">
            <a:normAutofit/>
          </a:bodyPr>
          <a:lstStyle>
            <a:lvl1pPr marL="0" indent="0">
              <a:buNone/>
              <a:defRPr sz="8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24462888"/>
            <a:ext cx="33947103" cy="2720343"/>
          </a:xfrm>
        </p:spPr>
        <p:txBody>
          <a:bodyPr anchor="b"/>
          <a:lstStyle>
            <a:lvl1pPr algn="l">
              <a:defRPr sz="15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3649" y="2130015"/>
            <a:ext cx="33456283" cy="19092672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27183231"/>
            <a:ext cx="33947103" cy="3863337"/>
          </a:xfrm>
        </p:spPr>
        <p:txBody>
          <a:bodyPr lIns="526683">
            <a:normAutofit/>
          </a:bodyPr>
          <a:lstStyle>
            <a:lvl1pPr marL="0" indent="0">
              <a:spcBef>
                <a:spcPct val="0"/>
              </a:spcBef>
              <a:buNone/>
              <a:defRPr sz="71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358083" y="3291842"/>
            <a:ext cx="5417823" cy="2611374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291842"/>
            <a:ext cx="28163520" cy="2611374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598437" y="29671385"/>
            <a:ext cx="3872755" cy="1752600"/>
          </a:xfrm>
        </p:spPr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500"/>
            </a:lvl1pPr>
            <a:lvl2pPr>
              <a:defRPr sz="11500"/>
            </a:lvl2pPr>
            <a:lvl3pPr>
              <a:defRPr sz="10500"/>
            </a:lvl3pPr>
            <a:lvl4pPr>
              <a:defRPr sz="9700"/>
            </a:lvl4pPr>
            <a:lvl5pPr>
              <a:defRPr sz="87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4984" y="14264644"/>
            <a:ext cx="24589737" cy="8218844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211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983" y="23774400"/>
            <a:ext cx="24546701" cy="4804800"/>
          </a:xfrm>
        </p:spPr>
        <p:txBody>
          <a:bodyPr vert="horz" lIns="438903" tIns="219451" rIns="438903" bIns="219451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71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4389028" rtl="0" eaLnBrk="1" latinLnBrk="0" hangingPunct="1"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0" y="30510483"/>
            <a:ext cx="10241280" cy="1752600"/>
          </a:xfrm>
        </p:spPr>
        <p:txBody>
          <a:bodyPr anchor="t" anchorCtr="0"/>
          <a:lstStyle>
            <a:lvl1pPr algn="r">
              <a:defRPr sz="5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4984" y="30510483"/>
            <a:ext cx="10226649" cy="1752600"/>
          </a:xfrm>
          <a:prstGeom prst="rect">
            <a:avLst/>
          </a:prstGeom>
        </p:spPr>
        <p:txBody>
          <a:bodyPr/>
          <a:lstStyle>
            <a:lvl1pPr algn="l">
              <a:defRPr sz="5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830495" y="43892"/>
            <a:ext cx="13167360" cy="32874509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438903" tIns="219451" rIns="438903" bIns="219451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4389028" rtl="0" eaLnBrk="1" latinLnBrk="0" hangingPunct="1"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15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22849251"/>
            <a:ext cx="24579072" cy="8624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5843" y="30510483"/>
            <a:ext cx="3205781" cy="1752600"/>
          </a:xfrm>
        </p:spPr>
        <p:txBody>
          <a:bodyPr vert="horz" lIns="219451" tIns="219451" rIns="219451" bIns="219451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1356331" indent="-1356331" algn="ctr" defTabSz="4389028" rtl="0" eaLnBrk="1" latinLnBrk="0" hangingPunct="1"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57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0" y="2517288"/>
            <a:ext cx="23258035" cy="3512823"/>
          </a:xfrm>
        </p:spPr>
        <p:txBody>
          <a:bodyPr>
            <a:noAutofit/>
          </a:bodyPr>
          <a:lstStyle>
            <a:lvl1pPr algn="ctr">
              <a:defRPr sz="1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0" y="7680962"/>
            <a:ext cx="23258035" cy="21724623"/>
          </a:xfrm>
        </p:spPr>
        <p:txBody>
          <a:bodyPr>
            <a:normAutofit/>
          </a:bodyPr>
          <a:lstStyle>
            <a:lvl1pPr>
              <a:defRPr sz="9700"/>
            </a:lvl1pPr>
            <a:lvl2pPr>
              <a:defRPr sz="8700"/>
            </a:lvl2pPr>
            <a:lvl3pPr>
              <a:defRPr sz="8700"/>
            </a:lvl3pPr>
            <a:lvl4pPr>
              <a:defRPr sz="8700"/>
            </a:lvl4pPr>
            <a:lvl5pPr>
              <a:defRPr sz="87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" y="43892"/>
            <a:ext cx="11422383" cy="32874509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438903" tIns="219451" rIns="438903" bIns="219451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4389028" rtl="0" eaLnBrk="1" latinLnBrk="0" hangingPunct="1"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15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12740640"/>
            <a:ext cx="35112960" cy="4084320"/>
          </a:xfrm>
        </p:spPr>
        <p:txBody>
          <a:bodyPr anchor="b" anchorCtr="0">
            <a:normAutofit/>
          </a:bodyPr>
          <a:lstStyle>
            <a:lvl1pPr algn="ctr">
              <a:defRPr sz="211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0078" y="17387255"/>
            <a:ext cx="35052005" cy="5305925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7100" b="1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0" y="30510483"/>
            <a:ext cx="10241280" cy="1752600"/>
          </a:xfrm>
        </p:spPr>
        <p:txBody>
          <a:bodyPr anchor="t" anchorCtr="0"/>
          <a:lstStyle>
            <a:lvl1pPr algn="r">
              <a:defRPr sz="5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4983" y="30510483"/>
            <a:ext cx="13898880" cy="1752600"/>
          </a:xfrm>
          <a:prstGeom prst="rect">
            <a:avLst/>
          </a:prstGeom>
        </p:spPr>
        <p:txBody>
          <a:bodyPr/>
          <a:lstStyle>
            <a:lvl1pPr algn="l">
              <a:defRPr sz="5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31" y="17087003"/>
            <a:ext cx="35112960" cy="86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768" y="7680962"/>
            <a:ext cx="1645920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56189" y="7680962"/>
            <a:ext cx="1645920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1742741" y="9359157"/>
            <a:ext cx="16678656" cy="20595615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19165824" y="9337640"/>
            <a:ext cx="16678656" cy="205956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466733"/>
            <a:ext cx="16459200" cy="20037908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438903" bIns="438903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768" y="5938221"/>
            <a:ext cx="16459200" cy="3350559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13920"/>
              </a:lnSpc>
              <a:spcBef>
                <a:spcPct val="0"/>
              </a:spcBef>
              <a:buNone/>
              <a:defRPr sz="12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56189" y="5938221"/>
            <a:ext cx="16459200" cy="3350559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13920"/>
              </a:lnSpc>
              <a:spcBef>
                <a:spcPct val="0"/>
              </a:spcBef>
              <a:buNone/>
              <a:defRPr sz="12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56189" y="9466733"/>
            <a:ext cx="16459200" cy="20037908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438903" tIns="438903" rIns="438903" bIns="438903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4389028" rtl="0" eaLnBrk="1" latinLnBrk="0" hangingPunct="1">
              <a:buSzPct val="100000"/>
              <a:buFont typeface="Wingdings 2" pitchFamily="18" charset="2"/>
              <a:buChar char=""/>
              <a:defRPr sz="115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4389028" rtl="0" eaLnBrk="1" latinLnBrk="0" hangingPunct="1">
              <a:buSzPct val="100000"/>
              <a:buFont typeface="Wingdings 2" pitchFamily="18" charset="2"/>
              <a:buChar char=""/>
              <a:defRPr sz="97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4389028" rtl="0" eaLnBrk="1" latinLnBrk="0" hangingPunct="1">
              <a:buSzPct val="100000"/>
              <a:buFont typeface="Wingdings 2" pitchFamily="18" charset="2"/>
              <a:buChar char=""/>
              <a:defRPr sz="87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4389028" rtl="0" eaLnBrk="1" latinLnBrk="0" hangingPunct="1">
              <a:buSzPct val="100000"/>
              <a:buFont typeface="Wingdings 2" pitchFamily="18" charset="2"/>
              <a:buChar char=""/>
              <a:defRPr sz="77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4389028" rtl="0" eaLnBrk="1" latinLnBrk="0" hangingPunct="1">
              <a:buSzPct val="100000"/>
              <a:buFont typeface="Wingdings 2" pitchFamily="18" charset="2"/>
              <a:buChar char=""/>
              <a:defRPr sz="77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195" y="2517288"/>
            <a:ext cx="34015680" cy="3512823"/>
          </a:xfrm>
          <a:prstGeom prst="rect">
            <a:avLst/>
          </a:prstGeom>
        </p:spPr>
        <p:txBody>
          <a:bodyPr vert="horz" lIns="438903" tIns="219451" rIns="438903" bIns="219451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7680962"/>
            <a:ext cx="340156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36302127" y="22532345"/>
            <a:ext cx="10241280" cy="1752600"/>
          </a:xfrm>
          <a:prstGeom prst="rect">
            <a:avLst/>
          </a:prstGeom>
        </p:spPr>
        <p:txBody>
          <a:bodyPr vert="horz" lIns="219451" tIns="219451" rIns="219451" bIns="219451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87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8E9064DF-A7D9-48AA-9F90-7591A6C19BEF}" type="datetimeFigureOut">
              <a:rPr lang="en-US" smtClean="0"/>
              <a:pPr/>
              <a:t>1/31/2015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98437" y="29671385"/>
            <a:ext cx="3872755" cy="1752600"/>
          </a:xfrm>
          <a:prstGeom prst="rect">
            <a:avLst/>
          </a:prstGeom>
        </p:spPr>
        <p:txBody>
          <a:bodyPr vert="horz" lIns="219451" tIns="219451" rIns="219451" bIns="219451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216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39C5CD20-6232-48CB-BEBA-C7612EE81A1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07520" y="0"/>
            <a:ext cx="514349" cy="329184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27695131" y="15400025"/>
            <a:ext cx="24505920" cy="1752600"/>
          </a:xfrm>
          <a:prstGeom prst="rect">
            <a:avLst/>
          </a:prstGeom>
        </p:spPr>
        <p:txBody>
          <a:bodyPr vert="horz" lIns="219451" tIns="219451" rIns="219451" bIns="219451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1356331" indent="-1356331" algn="l" defTabSz="4389028" rtl="0" eaLnBrk="1" latinLnBrk="0" hangingPunct="1">
              <a:spcBef>
                <a:spcPts val="11519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05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defTabSz="4389028" rtl="0" eaLnBrk="1" latinLnBrk="0" hangingPunct="1">
        <a:spcBef>
          <a:spcPct val="0"/>
        </a:spcBef>
        <a:buNone/>
        <a:defRPr sz="221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1356331" indent="-1356331" algn="l" defTabSz="4389028" rtl="0" eaLnBrk="1" latinLnBrk="0" hangingPunct="1">
        <a:spcBef>
          <a:spcPts val="11519"/>
        </a:spcBef>
        <a:buClr>
          <a:schemeClr val="tx2"/>
        </a:buClr>
        <a:buSzPct val="100000"/>
        <a:buFont typeface="Wingdings 2" pitchFamily="18" charset="2"/>
        <a:buChar char=""/>
        <a:defRPr sz="125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2773623" indent="-1417290" algn="l" defTabSz="4389028" rtl="0" eaLnBrk="1" latinLnBrk="0" hangingPunct="1">
        <a:spcBef>
          <a:spcPts val="288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115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4129954" indent="-1356331" algn="l" defTabSz="4389028" rtl="0" eaLnBrk="1" latinLnBrk="0" hangingPunct="1">
        <a:spcBef>
          <a:spcPts val="2880"/>
        </a:spcBef>
        <a:buClr>
          <a:schemeClr val="tx2"/>
        </a:buClr>
        <a:buSzPct val="100000"/>
        <a:buFont typeface="Wingdings 2" pitchFamily="18" charset="2"/>
        <a:buChar char=""/>
        <a:defRPr sz="105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5486286" indent="-1356331" algn="l" defTabSz="4389028" rtl="0" eaLnBrk="1" latinLnBrk="0" hangingPunct="1">
        <a:spcBef>
          <a:spcPts val="288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97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6842618" indent="-1356331" algn="l" defTabSz="4389028" rtl="0" eaLnBrk="1" latinLnBrk="0" hangingPunct="1">
        <a:spcBef>
          <a:spcPts val="2880"/>
        </a:spcBef>
        <a:buClr>
          <a:schemeClr val="tx2"/>
        </a:buClr>
        <a:buSzPct val="100000"/>
        <a:buFont typeface="Wingdings 2" pitchFamily="18" charset="2"/>
        <a:buChar char=""/>
        <a:defRPr sz="87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448000" y="7439502"/>
            <a:ext cx="6807200" cy="8229600"/>
          </a:xfrm>
          <a:prstGeom prst="rect">
            <a:avLst/>
          </a:prstGeom>
          <a:noFill/>
          <a:ln>
            <a:noFill/>
          </a:ln>
          <a:effectLst>
            <a:innerShdw blurRad="177800" dist="50800" dir="135000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143000"/>
            <a:ext cx="37033200" cy="1943100"/>
          </a:xfrm>
          <a:noFill/>
        </p:spPr>
        <p:txBody>
          <a:bodyPr>
            <a:normAutofit/>
          </a:bodyPr>
          <a:lstStyle/>
          <a:p>
            <a:r>
              <a:rPr lang="en-US" sz="7800" dirty="0">
                <a:solidFill>
                  <a:srgbClr val="FF0000"/>
                </a:solidFill>
                <a:effectLst/>
              </a:rPr>
              <a:t>Security Priming and its Effects on Preference for Sexual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3771901"/>
            <a:ext cx="29362400" cy="13142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700" dirty="0">
                <a:solidFill>
                  <a:srgbClr val="000090"/>
                </a:solidFill>
                <a:latin typeface="Tw Cen MT" pitchFamily="34" charset="0"/>
              </a:rPr>
              <a:t>Adrian Rivera, </a:t>
            </a:r>
            <a:r>
              <a:rPr lang="en-US" sz="7700" dirty="0" err="1">
                <a:solidFill>
                  <a:srgbClr val="000090"/>
                </a:solidFill>
                <a:latin typeface="Tw Cen MT" pitchFamily="34" charset="0"/>
              </a:rPr>
              <a:t>Omri</a:t>
            </a:r>
            <a:r>
              <a:rPr lang="en-US" sz="7700" dirty="0">
                <a:solidFill>
                  <a:srgbClr val="000090"/>
                </a:solidFill>
                <a:latin typeface="Tw Cen MT" pitchFamily="34" charset="0"/>
              </a:rPr>
              <a:t> </a:t>
            </a:r>
            <a:r>
              <a:rPr lang="en-US" sz="7700" dirty="0" err="1">
                <a:solidFill>
                  <a:srgbClr val="000090"/>
                </a:solidFill>
                <a:latin typeface="Tw Cen MT" pitchFamily="34" charset="0"/>
              </a:rPr>
              <a:t>Gillath</a:t>
            </a:r>
            <a:endParaRPr lang="en-CA" sz="7700" dirty="0">
              <a:solidFill>
                <a:srgbClr val="000090"/>
              </a:solidFill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5943600"/>
            <a:ext cx="12801600" cy="9654950"/>
          </a:xfrm>
          <a:prstGeom prst="rect">
            <a:avLst/>
          </a:prstGeom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>
              <a:spcBef>
                <a:spcPts val="1680"/>
              </a:spcBef>
            </a:pPr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Introduction</a:t>
            </a:r>
            <a:endParaRPr lang="en-US" sz="3800" b="1" i="1" dirty="0">
              <a:solidFill>
                <a:srgbClr val="FF0000"/>
              </a:solidFill>
              <a:latin typeface="Tw Cen MT" pitchFamily="34" charset="0"/>
            </a:endParaRPr>
          </a:p>
          <a:p>
            <a:r>
              <a:rPr lang="en-US" sz="3800" b="1" i="1" dirty="0">
                <a:solidFill>
                  <a:srgbClr val="000090"/>
                </a:solidFill>
                <a:latin typeface="Tw Cen MT" pitchFamily="34" charset="0"/>
              </a:rPr>
              <a:t>Sexual Strategies in Life History Theory</a:t>
            </a:r>
          </a:p>
          <a:p>
            <a:pPr>
              <a:spcBef>
                <a:spcPts val="560"/>
              </a:spcBef>
              <a:spcAft>
                <a:spcPts val="840"/>
              </a:spcAft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Two types of Sexual Strategies: Long-term vs. Short-term (quality of offspring vs. quantity of offspring)   </a:t>
            </a:r>
          </a:p>
          <a:p>
            <a:pPr>
              <a:spcBef>
                <a:spcPts val="560"/>
              </a:spcBef>
              <a:spcAft>
                <a:spcPts val="840"/>
              </a:spcAft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Evidence shows that an individual’s sexual strategy is a function of the environment (safe-environment linked to Long-term mating preference, dangerous environment linked to Short-term mating preference)</a:t>
            </a:r>
          </a:p>
          <a:p>
            <a:pPr>
              <a:spcBef>
                <a:spcPts val="560"/>
              </a:spcBef>
              <a:spcAft>
                <a:spcPts val="840"/>
              </a:spcAft>
            </a:pPr>
            <a:r>
              <a:rPr lang="en-US" sz="3800" b="1" i="1" dirty="0">
                <a:solidFill>
                  <a:srgbClr val="000090"/>
                </a:solidFill>
                <a:latin typeface="Tw Cen MT" pitchFamily="34" charset="0"/>
              </a:rPr>
              <a:t>Attachment styles and Sexual Strategy orientation</a:t>
            </a: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spcAft>
                <a:spcPts val="840"/>
              </a:spcAft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Recent Research shows evidence that attachment insecurity may be a predictor of Short-term mating orientation in an individual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Does attachment security predict Long-term mating orientation in an individual?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1" y="29146501"/>
            <a:ext cx="29637047" cy="2914644"/>
          </a:xfrm>
          <a:prstGeom prst="rect">
            <a:avLst/>
          </a:prstGeom>
          <a:ln w="76200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w Cen MT" pitchFamily="34" charset="0"/>
              </a:rPr>
              <a:t>References</a:t>
            </a:r>
          </a:p>
          <a:p>
            <a:r>
              <a:rPr lang="en-US" sz="3400" dirty="0"/>
              <a:t>1) </a:t>
            </a:r>
            <a:r>
              <a:rPr lang="en-US" sz="3400" dirty="0" err="1"/>
              <a:t>Barkow</a:t>
            </a:r>
            <a:r>
              <a:rPr lang="en-US" sz="3400" dirty="0"/>
              <a:t>, J. H., </a:t>
            </a:r>
            <a:r>
              <a:rPr lang="en-US" sz="3400" dirty="0" err="1"/>
              <a:t>Cosmides</a:t>
            </a:r>
            <a:r>
              <a:rPr lang="en-US" sz="3400" dirty="0"/>
              <a:t>, L., &amp; </a:t>
            </a:r>
            <a:r>
              <a:rPr lang="en-US" sz="3400" dirty="0" err="1"/>
              <a:t>Toobey</a:t>
            </a:r>
            <a:r>
              <a:rPr lang="en-US" sz="3400" dirty="0"/>
              <a:t>, J. (Eds.). (1992). </a:t>
            </a:r>
            <a:r>
              <a:rPr lang="en-US" sz="3400" i="1" dirty="0"/>
              <a:t>The adapted mind: Evolutionary psychology and the generation of culture</a:t>
            </a:r>
            <a:r>
              <a:rPr lang="en-US" sz="3400" dirty="0"/>
              <a:t>. New York: Oxford University Press.</a:t>
            </a:r>
          </a:p>
          <a:p>
            <a:r>
              <a:rPr lang="en-US" sz="3400" dirty="0"/>
              <a:t>2) Buss, D. M., &amp; Schmitt, D. P. (1993). Sexual strategies theory: An evolutionary perspective on human mating</a:t>
            </a:r>
            <a:r>
              <a:rPr lang="en-US" sz="3400" i="1" dirty="0"/>
              <a:t>. Psychological Review,</a:t>
            </a:r>
            <a:r>
              <a:rPr lang="en-US" sz="3400" dirty="0"/>
              <a:t> </a:t>
            </a:r>
            <a:r>
              <a:rPr lang="en-US" sz="3400" i="1" dirty="0"/>
              <a:t>100</a:t>
            </a:r>
            <a:r>
              <a:rPr lang="en-US" sz="3400" dirty="0"/>
              <a:t>, 204-232.</a:t>
            </a:r>
          </a:p>
          <a:p>
            <a:r>
              <a:rPr lang="en-US" sz="3400" dirty="0"/>
              <a:t>3) </a:t>
            </a:r>
            <a:r>
              <a:rPr lang="en-US" sz="3400" dirty="0" err="1"/>
              <a:t>Hazan</a:t>
            </a:r>
            <a:r>
              <a:rPr lang="en-US" sz="3400" dirty="0"/>
              <a:t>, C., &amp; Shaver, P. R. (1987). Romantic love conceptualized as an attachment process. </a:t>
            </a:r>
            <a:r>
              <a:rPr lang="en-US" sz="3400" i="1" dirty="0"/>
              <a:t>Journal of Personality and Social Psychology, 52</a:t>
            </a:r>
            <a:r>
              <a:rPr lang="en-US" sz="3400" dirty="0"/>
              <a:t>, 511-524.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46400" y="21488401"/>
            <a:ext cx="15138400" cy="10179710"/>
          </a:xfrm>
          <a:prstGeom prst="rect">
            <a:avLst/>
          </a:prstGeom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Discussion</a:t>
            </a:r>
            <a:endParaRPr lang="en-US" sz="3800" dirty="0">
              <a:solidFill>
                <a:srgbClr val="000090"/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Hypothesis 1: Results are in the right direction but not significant.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Hypothesis 2: Not supported. Security priming had little to no effect on the rating for short-tern profiles. 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Hypothesis 3: There was a significant effect for Gender.  Women rated online-dating profiles interested in long-term relationships as more attractive than men did (.81)</a:t>
            </a:r>
          </a:p>
          <a:p>
            <a:pPr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Issues with the current study: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Power was not high enough, we plan on running more participants.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Low number of women participants.  </a:t>
            </a:r>
          </a:p>
          <a:p>
            <a:pPr lvl="1"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 pitchFamily="34" charset="0"/>
              </a:rPr>
              <a:t> Issues with the photos used in the profiles (on average, almost all were rated as less than average on attractiveness, despite being used in previous studies).</a:t>
            </a:r>
          </a:p>
          <a:p>
            <a:endParaRPr lang="en-US" sz="3800" dirty="0">
              <a:solidFill>
                <a:srgbClr val="000090"/>
              </a:solidFill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000" y="15659101"/>
            <a:ext cx="12801600" cy="7038850"/>
          </a:xfrm>
          <a:prstGeom prst="rect">
            <a:avLst/>
          </a:prstGeom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Hypotheses</a:t>
            </a:r>
          </a:p>
          <a:p>
            <a:pPr marL="320040" indent="-320040">
              <a:buFont typeface="+mj-lt"/>
              <a:buAutoNum type="arabicPeriod"/>
            </a:pPr>
            <a:r>
              <a:rPr lang="en-CA" sz="3800" dirty="0">
                <a:solidFill>
                  <a:srgbClr val="000090"/>
                </a:solidFill>
                <a:latin typeface="Tw Cen MT" pitchFamily="34" charset="0"/>
              </a:rPr>
              <a:t> Online-dating profiles interested in long-term relationships will be rated as more attractive by participants primed with attachment security than control participants </a:t>
            </a:r>
          </a:p>
          <a:p>
            <a:pPr marL="320040" indent="-320040">
              <a:buFont typeface="+mj-lt"/>
              <a:buAutoNum type="arabicPeriod"/>
            </a:pPr>
            <a:r>
              <a:rPr lang="en-CA" sz="3800" dirty="0">
                <a:solidFill>
                  <a:srgbClr val="000090"/>
                </a:solidFill>
                <a:latin typeface="Tw Cen MT" pitchFamily="34" charset="0"/>
              </a:rPr>
              <a:t> Online-dating profiles interested in short-term relationships will be rated as less attractive by participants primed with attachment security than control participants.</a:t>
            </a:r>
          </a:p>
          <a:p>
            <a:pPr marL="320040" indent="-320040">
              <a:buFont typeface="+mj-lt"/>
              <a:buAutoNum type="arabicPeriod"/>
            </a:pPr>
            <a:r>
              <a:rPr lang="en-CA" sz="3800" dirty="0">
                <a:solidFill>
                  <a:srgbClr val="000090"/>
                </a:solidFill>
                <a:latin typeface="Tw Cen MT" pitchFamily="34" charset="0"/>
              </a:rPr>
              <a:t> Women will rate online-dating profiles interested in long-term relationships as more attractive than profiles interested in short-term relations as compared to men.</a:t>
            </a:r>
          </a:p>
          <a:p>
            <a:endParaRPr lang="en-CA" sz="3800" dirty="0">
              <a:solidFill>
                <a:srgbClr val="000090"/>
              </a:solidFill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2631401"/>
            <a:ext cx="12801600" cy="6084743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Methods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Online profiles were made in Microsoft Word and were loosely based on the templates used by the actual dating site they represent. 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40 Participants, 15 women, and 25 men ranging in age from 18-29 (M =19.28), were recruited through the KU </a:t>
            </a:r>
            <a:r>
              <a:rPr lang="en-US" sz="3800" dirty="0" err="1">
                <a:solidFill>
                  <a:srgbClr val="000090"/>
                </a:solidFill>
                <a:latin typeface="Tw Cen MT"/>
                <a:cs typeface="Tw Cen MT"/>
              </a:rPr>
              <a:t>Sona</a:t>
            </a: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system.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Participants were all heterosexual and were primed with either a security word prime (love, embrace, secure) or a neutral prime (pencil, umbrella, university) for 20 </a:t>
            </a:r>
            <a:r>
              <a:rPr lang="en-US" sz="3800" dirty="0" err="1">
                <a:solidFill>
                  <a:srgbClr val="000090"/>
                </a:solidFill>
                <a:latin typeface="Tw Cen MT"/>
                <a:cs typeface="Tw Cen MT"/>
              </a:rPr>
              <a:t>ms.</a:t>
            </a: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607979"/>
            <a:ext cx="4560712" cy="4572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512800" y="5943601"/>
            <a:ext cx="14630400" cy="20970857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Procedure</a:t>
            </a:r>
          </a:p>
          <a:p>
            <a:pPr>
              <a:spcBef>
                <a:spcPts val="560"/>
              </a:spcBef>
            </a:pPr>
            <a:r>
              <a:rPr lang="en-US" sz="3800" b="1" i="1" dirty="0">
                <a:solidFill>
                  <a:srgbClr val="000090"/>
                </a:solidFill>
                <a:latin typeface="Tw Cen MT"/>
                <a:cs typeface="Tw Cen MT"/>
              </a:rPr>
              <a:t>Online profile rating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i="1" dirty="0">
                <a:solidFill>
                  <a:srgbClr val="000090"/>
                </a:solidFill>
                <a:latin typeface="Tw Cen MT"/>
                <a:cs typeface="Tw Cen MT"/>
              </a:rPr>
              <a:t> </a:t>
            </a: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Participants were primed with either a secure or a neutral prime and asked to complete the furniture task (distractor task)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Participants were asked to rate the attractiveness of 18 online dating profiles using a </a:t>
            </a:r>
            <a:r>
              <a:rPr lang="en-US" sz="3800" dirty="0" err="1">
                <a:solidFill>
                  <a:srgbClr val="000090"/>
                </a:solidFill>
                <a:latin typeface="Tw Cen MT"/>
                <a:cs typeface="Tw Cen MT"/>
              </a:rPr>
              <a:t>Likert</a:t>
            </a: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scale from 1-7(1 being not attractive, 7 being very attractive).  Nine of these profiles expressed interest in a short-term, non-committed relationship, and the other 9 expressed interest in a long-term, committed relationship. (Participants were primed with the same stimulus from the furniture task before rating each profile)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After rating the profiles, the participant answered a series of demographic questions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Finally, participant completed a debriefing questionnaire to ensure they were primed effectively</a:t>
            </a:r>
          </a:p>
          <a:p>
            <a:pPr>
              <a:spcBef>
                <a:spcPts val="560"/>
              </a:spcBef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r>
              <a:rPr lang="en-US" sz="3800" dirty="0">
                <a:solidFill>
                  <a:srgbClr val="000090"/>
                </a:solidFill>
                <a:latin typeface="Tw Cen MT"/>
                <a:cs typeface="Tw Cen MT"/>
              </a:rPr>
              <a:t>       </a:t>
            </a:r>
            <a:r>
              <a:rPr lang="en-US" sz="3800" i="1" dirty="0">
                <a:solidFill>
                  <a:srgbClr val="000090"/>
                </a:solidFill>
                <a:latin typeface="Tw Cen MT"/>
                <a:cs typeface="Tw Cen MT"/>
              </a:rPr>
              <a:t>  </a:t>
            </a:r>
            <a:r>
              <a:rPr lang="en-US" sz="3800" i="1" dirty="0">
                <a:solidFill>
                  <a:schemeClr val="tx1"/>
                </a:solidFill>
                <a:latin typeface="Tw Cen MT"/>
                <a:cs typeface="Tw Cen MT"/>
              </a:rPr>
              <a:t>Below are two of the online dating profiles used in the study. 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46400" y="5943601"/>
            <a:ext cx="15036800" cy="14692222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6900" b="1" dirty="0">
                <a:solidFill>
                  <a:srgbClr val="FF0000"/>
                </a:solidFill>
                <a:latin typeface="Tw Cen MT" pitchFamily="34" charset="0"/>
              </a:rPr>
              <a:t>Results </a:t>
            </a: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i="1" dirty="0">
              <a:solidFill>
                <a:srgbClr val="000090"/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  <a:buFont typeface="Arial" pitchFamily="34" charset="0"/>
              <a:buChar char="•"/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endParaRPr lang="en-US" sz="3800" i="1" dirty="0">
              <a:solidFill>
                <a:schemeClr val="accent6">
                  <a:lumMod val="75000"/>
                </a:schemeClr>
              </a:solidFill>
              <a:latin typeface="Tw Cen MT"/>
              <a:cs typeface="Tw Cen MT"/>
            </a:endParaRPr>
          </a:p>
          <a:p>
            <a:pPr>
              <a:spcBef>
                <a:spcPts val="560"/>
              </a:spcBef>
            </a:pP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For males, the average rating for long-term profiles was 3.21 (secure priming), and 2.77 (control), and the average rating for short-term profiles was 2.62 (secure priming) and 2.45 (control).</a:t>
            </a:r>
          </a:p>
          <a:p>
            <a:pPr>
              <a:spcBef>
                <a:spcPts val="560"/>
              </a:spcBef>
            </a:pP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For Females, the average rating for long-term profiles </a:t>
            </a:r>
            <a:r>
              <a:rPr lang="en-US" sz="3800" i="1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was 2.79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(secure priming), </a:t>
            </a:r>
            <a:r>
              <a:rPr lang="en-US" sz="3800" i="1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and 2.39 </a:t>
            </a:r>
            <a:r>
              <a:rPr lang="en-US" sz="3800" i="1" dirty="0">
                <a:solidFill>
                  <a:schemeClr val="accent6">
                    <a:lumMod val="75000"/>
                  </a:schemeClr>
                </a:solidFill>
                <a:latin typeface="Tw Cen MT"/>
                <a:cs typeface="Tw Cen MT"/>
              </a:rPr>
              <a:t>(control), and the average rating for short-term profiles was 1.46  for both the secure group and the control group.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0" y="17030700"/>
            <a:ext cx="6604000" cy="1085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pic>
        <p:nvPicPr>
          <p:cNvPr id="13" name="Picture 12" descr="plenty%20of%20fish_female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0" y="16916400"/>
            <a:ext cx="7010400" cy="11201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234400" y="18288000"/>
            <a:ext cx="6197600" cy="9601200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234400" y="17145000"/>
            <a:ext cx="6197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pic>
        <p:nvPicPr>
          <p:cNvPr id="14" name="Picture 13" descr="bootycall_man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0" y="17030701"/>
            <a:ext cx="6299200" cy="9170894"/>
          </a:xfrm>
          <a:prstGeom prst="rect">
            <a:avLst/>
          </a:prstGeom>
        </p:spPr>
      </p:pic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348839400"/>
              </p:ext>
            </p:extLst>
          </p:nvPr>
        </p:nvGraphicFramePr>
        <p:xfrm>
          <a:off x="29057600" y="7086600"/>
          <a:ext cx="13106400" cy="971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Picture 20" descr="Macintosh HD:Users:CourtneyMcNary:Desktop:Screen Shot 2014-04-25 at 1.19.43 AM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0" y="1200033"/>
            <a:ext cx="4165600" cy="428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26739</TotalTime>
  <Words>731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Tw Cen MT</vt:lpstr>
      <vt:lpstr>Wingdings 2</vt:lpstr>
      <vt:lpstr>Metal</vt:lpstr>
      <vt:lpstr>Security Priming and its Effects on Preference for Sexual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Implicit and Explicit Attitudes Towards Academic Gender Stereotypes</dc:title>
  <dc:creator>Owner</dc:creator>
  <cp:lastModifiedBy>owner</cp:lastModifiedBy>
  <cp:revision>227</cp:revision>
  <cp:lastPrinted>2014-04-25T19:30:59Z</cp:lastPrinted>
  <dcterms:created xsi:type="dcterms:W3CDTF">2010-04-13T22:18:12Z</dcterms:created>
  <dcterms:modified xsi:type="dcterms:W3CDTF">2015-01-31T17:09:02Z</dcterms:modified>
</cp:coreProperties>
</file>